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5"/>
  </p:notesMasterIdLst>
  <p:sldIdLst>
    <p:sldId id="256" r:id="rId2"/>
    <p:sldId id="274" r:id="rId3"/>
    <p:sldId id="329" r:id="rId4"/>
    <p:sldId id="322" r:id="rId5"/>
    <p:sldId id="330" r:id="rId6"/>
    <p:sldId id="331" r:id="rId7"/>
    <p:sldId id="332" r:id="rId8"/>
    <p:sldId id="333" r:id="rId9"/>
    <p:sldId id="335" r:id="rId10"/>
    <p:sldId id="334" r:id="rId11"/>
    <p:sldId id="337" r:id="rId12"/>
    <p:sldId id="336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06" r:id="rId31"/>
    <p:sldId id="29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283" r:id="rId64"/>
  </p:sldIdLst>
  <p:sldSz cx="9144000" cy="5143500" type="screen16x9"/>
  <p:notesSz cx="6858000" cy="9144000"/>
  <p:embeddedFontLst>
    <p:embeddedFont>
      <p:font typeface="10X10" panose="020D0604000000000000" pitchFamily="34" charset="-127"/>
      <p:regular r:id=""/>
    </p:embeddedFont>
    <p:embeddedFont>
      <p:font typeface="10X10 Bold" panose="020D0604000000000000" pitchFamily="34" charset="-127"/>
      <p:regular r:id=""/>
      <p:bold r:id=""/>
    </p:embeddedFont>
    <p:embeddedFont>
      <p:font typeface="맑은 고딕" panose="020B0503020000020004" pitchFamily="34" charset="-127"/>
      <p:regular r:id="rId66"/>
      <p:bold r:id="rId67"/>
    </p:embeddedFont>
    <p:embeddedFont>
      <p:font typeface="Verdana" panose="020B0604030504040204" pitchFamily="34" charset="0"/>
      <p:regular r:id=""/>
      <p:bold r:id=""/>
      <p:italic r:id=""/>
      <p:boldItalic r:id="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FF4757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4"/>
    <p:restoredTop sz="96327" autoAdjust="0"/>
  </p:normalViewPr>
  <p:slideViewPr>
    <p:cSldViewPr>
      <p:cViewPr varScale="1">
        <p:scale>
          <a:sx n="97" d="100"/>
          <a:sy n="97" d="100"/>
        </p:scale>
        <p:origin x="192" y="19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195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375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53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090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71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32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127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7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693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29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4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50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495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66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942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116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03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45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81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99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970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55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453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729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57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291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7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27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292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731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4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39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53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4550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390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032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130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90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88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310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93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93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21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99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8549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587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1313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2724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7052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2115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393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487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8261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99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81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36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87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65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pPr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apache-mxnet/transposed-convolutions-explained-with-ms-excel-52d13030c7e8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learnopencv.com/number-of-parameters-and-tensor-sizes-in-convolutional-neural-network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earnopencv.com/number-of-parameters-and-tensor-sizes-in-convolutional-neural-network/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edwith.org/boostcourse-dl-tensorflow/joinLectures/2215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es24.com/Product/Goods/72173703" TargetMode="External"/><Relationship Id="rId5" Type="http://schemas.openxmlformats.org/officeDocument/2006/relationships/hyperlink" Target="http://www.yes24.com/Product/Goods/34970929?Acode=101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83668" y="1707656"/>
            <a:ext cx="5976664" cy="2101327"/>
            <a:chOff x="3020482" y="2012037"/>
            <a:chExt cx="3761184" cy="919173"/>
          </a:xfrm>
        </p:grpSpPr>
        <p:sp>
          <p:nvSpPr>
            <p:cNvPr id="4" name="TextBox 3"/>
            <p:cNvSpPr txBox="1"/>
            <p:nvPr/>
          </p:nvSpPr>
          <p:spPr>
            <a:xfrm>
              <a:off x="3333632" y="2012037"/>
              <a:ext cx="2576696" cy="11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열정을 가진 자들이 모여 세상을 개척한다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10740" y="2715766"/>
              <a:ext cx="14401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91680" y="2229554"/>
            <a:ext cx="554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심화반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Week 4.</a:t>
            </a:r>
          </a:p>
          <a:p>
            <a:pPr algn="ctr"/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DL-Basic (CNN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이론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&amp; CNN Architecture)</a:t>
            </a:r>
            <a:endParaRPr lang="ko-KR" altLang="en-US" sz="22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F65EA-6E85-4339-A28A-12C6B396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00733-1077-82CF-9CBA-876462C8859E}"/>
              </a:ext>
            </a:extLst>
          </p:cNvPr>
          <p:cNvSpPr txBox="1"/>
          <p:nvPr/>
        </p:nvSpPr>
        <p:spPr>
          <a:xfrm>
            <a:off x="5202711" y="3304024"/>
            <a:ext cx="18312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Presenter: Daehyun Kim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GDG Campus Korea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MODULABS AI/SW Lab.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 descr="Google Developer Groups">
            <a:extLst>
              <a:ext uri="{FF2B5EF4-FFF2-40B4-BE49-F238E27FC236}">
                <a16:creationId xmlns:a16="http://schemas.microsoft.com/office/drawing/2014/main" id="{A611CA96-A812-D0A7-6C59-5E9D58CB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Convolution with padding</a:t>
            </a:r>
            <a:endParaRPr lang="ko-KR" alt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126;p9">
            <a:extLst>
              <a:ext uri="{FF2B5EF4-FFF2-40B4-BE49-F238E27FC236}">
                <a16:creationId xmlns:a16="http://schemas.microsoft.com/office/drawing/2014/main" id="{AD7603DA-44DD-7DBE-7C3B-D07D9A5B066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5889" y="843558"/>
            <a:ext cx="7996591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722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Convolution with padding</a:t>
            </a:r>
            <a:endParaRPr lang="ko-KR" alt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134;p10">
            <a:extLst>
              <a:ext uri="{FF2B5EF4-FFF2-40B4-BE49-F238E27FC236}">
                <a16:creationId xmlns:a16="http://schemas.microsoft.com/office/drawing/2014/main" id="{F42DA220-B675-2A53-1845-7C1CA68D24E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050" y="1707654"/>
            <a:ext cx="7129898" cy="30383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7;p10">
            <a:extLst>
              <a:ext uri="{FF2B5EF4-FFF2-40B4-BE49-F238E27FC236}">
                <a16:creationId xmlns:a16="http://schemas.microsoft.com/office/drawing/2014/main" id="{8C2B3DEB-71AD-3F3A-10FE-1798272BE885}"/>
              </a:ext>
            </a:extLst>
          </p:cNvPr>
          <p:cNvSpPr txBox="1"/>
          <p:nvPr/>
        </p:nvSpPr>
        <p:spPr>
          <a:xfrm>
            <a:off x="1124900" y="101827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image, stride=1 일때 Same size를 위한 padding</a:t>
            </a:r>
            <a:endParaRPr sz="1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69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연산</a:t>
            </a:r>
          </a:p>
        </p:txBody>
      </p:sp>
      <p:pic>
        <p:nvPicPr>
          <p:cNvPr id="2" name="Google Shape;145;p11">
            <a:extLst>
              <a:ext uri="{FF2B5EF4-FFF2-40B4-BE49-F238E27FC236}">
                <a16:creationId xmlns:a16="http://schemas.microsoft.com/office/drawing/2014/main" id="{12100B6A-8259-6491-6008-04F16931D8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3608" y="1033945"/>
            <a:ext cx="6341152" cy="34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70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연산</a:t>
            </a:r>
          </a:p>
        </p:txBody>
      </p:sp>
      <p:pic>
        <p:nvPicPr>
          <p:cNvPr id="2" name="Google Shape;153;p12">
            <a:extLst>
              <a:ext uri="{FF2B5EF4-FFF2-40B4-BE49-F238E27FC236}">
                <a16:creationId xmlns:a16="http://schemas.microsoft.com/office/drawing/2014/main" id="{5A365367-8C39-CAFD-81DD-D109CA36D6E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8459" y="985500"/>
            <a:ext cx="6996224" cy="3783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623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연산</a:t>
            </a:r>
          </a:p>
        </p:txBody>
      </p:sp>
      <p:pic>
        <p:nvPicPr>
          <p:cNvPr id="2" name="Google Shape;158;p13">
            <a:extLst>
              <a:ext uri="{FF2B5EF4-FFF2-40B4-BE49-F238E27FC236}">
                <a16:creationId xmlns:a16="http://schemas.microsoft.com/office/drawing/2014/main" id="{EBFB1C7E-E420-968F-3B28-EADF19619A9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1234" y="1058460"/>
            <a:ext cx="7660686" cy="341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1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연산</a:t>
            </a:r>
          </a:p>
        </p:txBody>
      </p:sp>
      <p:pic>
        <p:nvPicPr>
          <p:cNvPr id="2" name="Google Shape;169;p14">
            <a:extLst>
              <a:ext uri="{FF2B5EF4-FFF2-40B4-BE49-F238E27FC236}">
                <a16:creationId xmlns:a16="http://schemas.microsoft.com/office/drawing/2014/main" id="{33F5D32F-123F-CB22-5B0E-14E61B537EF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5704" y="1033945"/>
            <a:ext cx="7807279" cy="3487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49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연산</a:t>
            </a:r>
          </a:p>
        </p:txBody>
      </p:sp>
      <p:pic>
        <p:nvPicPr>
          <p:cNvPr id="2" name="Google Shape;177;p15">
            <a:extLst>
              <a:ext uri="{FF2B5EF4-FFF2-40B4-BE49-F238E27FC236}">
                <a16:creationId xmlns:a16="http://schemas.microsoft.com/office/drawing/2014/main" id="{15E739B4-AB4C-1024-939A-FC04CB5F40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8200" y="1027443"/>
            <a:ext cx="4706000" cy="337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8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연산</a:t>
            </a:r>
          </a:p>
        </p:txBody>
      </p:sp>
      <p:pic>
        <p:nvPicPr>
          <p:cNvPr id="4" name="Google Shape;185;p16">
            <a:extLst>
              <a:ext uri="{FF2B5EF4-FFF2-40B4-BE49-F238E27FC236}">
                <a16:creationId xmlns:a16="http://schemas.microsoft.com/office/drawing/2014/main" id="{30F9943B-1E62-A234-7FE2-EBCC0F480A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4869" y="980975"/>
            <a:ext cx="7398733" cy="3487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348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연산</a:t>
            </a:r>
          </a:p>
        </p:txBody>
      </p:sp>
      <p:pic>
        <p:nvPicPr>
          <p:cNvPr id="2" name="Google Shape;190;p17">
            <a:extLst>
              <a:ext uri="{FF2B5EF4-FFF2-40B4-BE49-F238E27FC236}">
                <a16:creationId xmlns:a16="http://schemas.microsoft.com/office/drawing/2014/main" id="{9547579E-8535-4266-378A-57E621F7621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4007" y="1074677"/>
            <a:ext cx="7822585" cy="3290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66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연산</a:t>
            </a:r>
          </a:p>
        </p:txBody>
      </p:sp>
      <p:pic>
        <p:nvPicPr>
          <p:cNvPr id="4" name="Google Shape;201;p18">
            <a:extLst>
              <a:ext uri="{FF2B5EF4-FFF2-40B4-BE49-F238E27FC236}">
                <a16:creationId xmlns:a16="http://schemas.microsoft.com/office/drawing/2014/main" id="{94A0105C-C545-BC51-9FA6-737ADA246BD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4900" y="1219830"/>
            <a:ext cx="7456812" cy="2790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212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7944" y="2471515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Convolution Neural Net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이론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연산</a:t>
            </a:r>
          </a:p>
        </p:txBody>
      </p:sp>
      <p:pic>
        <p:nvPicPr>
          <p:cNvPr id="2" name="Google Shape;209;p19">
            <a:extLst>
              <a:ext uri="{FF2B5EF4-FFF2-40B4-BE49-F238E27FC236}">
                <a16:creationId xmlns:a16="http://schemas.microsoft.com/office/drawing/2014/main" id="{4B65E22D-6A7E-2110-70DD-BDDE0AB3BC3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8191" y="928574"/>
            <a:ext cx="8041976" cy="3748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10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연산</a:t>
            </a:r>
          </a:p>
        </p:txBody>
      </p:sp>
      <p:pic>
        <p:nvPicPr>
          <p:cNvPr id="4" name="Google Shape;217;p20">
            <a:extLst>
              <a:ext uri="{FF2B5EF4-FFF2-40B4-BE49-F238E27FC236}">
                <a16:creationId xmlns:a16="http://schemas.microsoft.com/office/drawing/2014/main" id="{C1B508DD-D900-7CEC-E37D-BD3726B8DB2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15796"/>
          <a:stretch/>
        </p:blipFill>
        <p:spPr>
          <a:xfrm>
            <a:off x="1201822" y="1569974"/>
            <a:ext cx="7352775" cy="30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8;p20">
            <a:extLst>
              <a:ext uri="{FF2B5EF4-FFF2-40B4-BE49-F238E27FC236}">
                <a16:creationId xmlns:a16="http://schemas.microsoft.com/office/drawing/2014/main" id="{16F7A909-6563-6EC7-BF38-610304BBF3F6}"/>
              </a:ext>
            </a:extLst>
          </p:cNvPr>
          <p:cNvSpPr txBox="1"/>
          <p:nvPr/>
        </p:nvSpPr>
        <p:spPr>
          <a:xfrm>
            <a:off x="4332439" y="555526"/>
            <a:ext cx="42333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●"/>
            </a:pPr>
            <a:r>
              <a:rPr lang="ko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Pooling을 통해 size를 줄이며 중요한 데이터를 더 적은 파라미터로 확인한다.</a:t>
            </a:r>
            <a:endParaRPr lang="en-US" altLang="ko"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●"/>
            </a:pPr>
            <a:r>
              <a:rPr lang="ko" altLang="en-US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이유는</a:t>
            </a:r>
            <a:r>
              <a:rPr lang="en-US" altLang="ko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ko-KR" altLang="en-US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입력 이미지의 주요한 특징만 추출</a:t>
            </a:r>
            <a:r>
              <a:rPr lang="en-US" altLang="ko-KR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계산량</a:t>
            </a:r>
            <a:r>
              <a:rPr lang="ko-KR" altLang="en-US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감소</a:t>
            </a:r>
            <a:r>
              <a:rPr lang="en-US" altLang="ko-KR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Overfitting </a:t>
            </a:r>
            <a:r>
              <a:rPr lang="ko-KR" altLang="en-US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방지 목적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6;p20">
            <a:extLst>
              <a:ext uri="{FF2B5EF4-FFF2-40B4-BE49-F238E27FC236}">
                <a16:creationId xmlns:a16="http://schemas.microsoft.com/office/drawing/2014/main" id="{35469372-43E0-9F0F-EAEA-C2290ACB2FC7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80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Convolution NN Transpose</a:t>
            </a:r>
            <a:endParaRPr lang="ko-KR" alt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226;p21">
            <a:extLst>
              <a:ext uri="{FF2B5EF4-FFF2-40B4-BE49-F238E27FC236}">
                <a16:creationId xmlns:a16="http://schemas.microsoft.com/office/drawing/2014/main" id="{BA00B11C-1F87-8582-66CB-86EC2E6BEEC3}"/>
              </a:ext>
            </a:extLst>
          </p:cNvPr>
          <p:cNvSpPr txBox="1"/>
          <p:nvPr/>
        </p:nvSpPr>
        <p:spPr>
          <a:xfrm>
            <a:off x="944550" y="987574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Convolution의 역연산으로 Upsampling을 진행</a:t>
            </a:r>
            <a:r>
              <a:rPr lang="ko" altLang="en-US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" sz="1400" b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쉽게 말하면 </a:t>
            </a:r>
            <a:r>
              <a:rPr lang="en-US" altLang="ko-KR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r>
              <a:rPr lang="ko-KR" altLang="en-US" sz="1400" b="1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</a:t>
            </a:r>
            <a:r>
              <a:rPr lang="ko-KR" altLang="en-US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400" b="1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en-US" altLang="ko-KR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size</a:t>
            </a:r>
            <a:r>
              <a:rPr lang="ko-KR" altLang="en-US" sz="1400" b="1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b="1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줄였던것을</a:t>
            </a:r>
            <a:r>
              <a:rPr lang="ko-KR" altLang="en-US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다시 사이즈를 키운다</a:t>
            </a:r>
            <a:r>
              <a:rPr lang="en-US" altLang="ko-KR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227;p21">
            <a:extLst>
              <a:ext uri="{FF2B5EF4-FFF2-40B4-BE49-F238E27FC236}">
                <a16:creationId xmlns:a16="http://schemas.microsoft.com/office/drawing/2014/main" id="{E5314543-2A1B-A70B-0ECF-9B6F6FDD67E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125" y="1795275"/>
            <a:ext cx="2956432" cy="28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8;p21">
            <a:extLst>
              <a:ext uri="{FF2B5EF4-FFF2-40B4-BE49-F238E27FC236}">
                <a16:creationId xmlns:a16="http://schemas.microsoft.com/office/drawing/2014/main" id="{27AFB09C-5524-EEF6-3C17-411D2870FF56}"/>
              </a:ext>
            </a:extLst>
          </p:cNvPr>
          <p:cNvSpPr txBox="1"/>
          <p:nvPr/>
        </p:nvSpPr>
        <p:spPr>
          <a:xfrm>
            <a:off x="3917288" y="1643425"/>
            <a:ext cx="46182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주어진 이미지의 한 픽셀을 생성된</a:t>
            </a:r>
            <a:b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 Transpose filter를 이용해 Upsampling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29;p21">
            <a:extLst>
              <a:ext uri="{FF2B5EF4-FFF2-40B4-BE49-F238E27FC236}">
                <a16:creationId xmlns:a16="http://schemas.microsoft.com/office/drawing/2014/main" id="{582B32B3-6CB8-21F0-31CA-0A872D7E9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34807" y="2554175"/>
            <a:ext cx="4383178" cy="21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5;p21">
            <a:extLst>
              <a:ext uri="{FF2B5EF4-FFF2-40B4-BE49-F238E27FC236}">
                <a16:creationId xmlns:a16="http://schemas.microsoft.com/office/drawing/2014/main" id="{75124A98-11DA-0065-3C78-76C72B35B63B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https://medium.com/apache-mxnet/transposed-convolutions-explained-with-ms-excel-52d13030c7e8</a:t>
            </a:r>
            <a:endParaRPr sz="750" b="0" i="0" u="none" strike="noStrike" cap="none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236444-278E-E3CC-6F0B-CE8CF5AD18C9}"/>
              </a:ext>
            </a:extLst>
          </p:cNvPr>
          <p:cNvSpPr/>
          <p:nvPr/>
        </p:nvSpPr>
        <p:spPr>
          <a:xfrm>
            <a:off x="7082400" y="3291830"/>
            <a:ext cx="513936" cy="576064"/>
          </a:xfrm>
          <a:prstGeom prst="rect">
            <a:avLst/>
          </a:prstGeom>
          <a:noFill/>
          <a:ln w="28575">
            <a:solidFill>
              <a:srgbClr val="E008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A55D7-13F7-B6DE-0EA5-EA9CD679161F}"/>
              </a:ext>
            </a:extLst>
          </p:cNvPr>
          <p:cNvSpPr txBox="1"/>
          <p:nvPr/>
        </p:nvSpPr>
        <p:spPr>
          <a:xfrm>
            <a:off x="7385299" y="3063076"/>
            <a:ext cx="1349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00868"/>
                </a:solidFill>
              </a:rPr>
              <a:t>이미지를 </a:t>
            </a:r>
            <a:r>
              <a:rPr lang="ko-KR" altLang="en-US" sz="1200" dirty="0" err="1">
                <a:solidFill>
                  <a:srgbClr val="E00868"/>
                </a:solidFill>
              </a:rPr>
              <a:t>잘라냄</a:t>
            </a:r>
            <a:endParaRPr lang="en-KR" sz="1200" dirty="0">
              <a:solidFill>
                <a:srgbClr val="E00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가정사항</a:t>
            </a:r>
            <a:endParaRPr lang="ko-KR" alt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Google Shape;236;p22">
            <a:extLst>
              <a:ext uri="{FF2B5EF4-FFF2-40B4-BE49-F238E27FC236}">
                <a16:creationId xmlns:a16="http://schemas.microsoft.com/office/drawing/2014/main" id="{FD8139EA-1AF8-022B-C445-BA53844CF0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6931" y="965094"/>
            <a:ext cx="7785235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05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as infinitely strong prior</a:t>
            </a:r>
            <a:endParaRPr lang="ko-KR" alt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243;p23">
            <a:extLst>
              <a:ext uri="{FF2B5EF4-FFF2-40B4-BE49-F238E27FC236}">
                <a16:creationId xmlns:a16="http://schemas.microsoft.com/office/drawing/2014/main" id="{7B235718-BBAF-5FEB-07FA-3A6451BA03C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4900" y="1707654"/>
            <a:ext cx="7089093" cy="27485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C9DF10-9FC4-7BC4-5270-C1705C168F6B}"/>
              </a:ext>
            </a:extLst>
          </p:cNvPr>
          <p:cNvSpPr/>
          <p:nvPr/>
        </p:nvSpPr>
        <p:spPr>
          <a:xfrm>
            <a:off x="1136006" y="1002419"/>
            <a:ext cx="7180410" cy="569896"/>
          </a:xfrm>
          <a:prstGeom prst="round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Google Shape;604;p80">
            <a:extLst>
              <a:ext uri="{FF2B5EF4-FFF2-40B4-BE49-F238E27FC236}">
                <a16:creationId xmlns:a16="http://schemas.microsoft.com/office/drawing/2014/main" id="{3D6D617E-80FC-3E0D-C4D1-24EB39883B26}"/>
              </a:ext>
            </a:extLst>
          </p:cNvPr>
          <p:cNvSpPr txBox="1">
            <a:spLocks/>
          </p:cNvSpPr>
          <p:nvPr/>
        </p:nvSpPr>
        <p:spPr>
          <a:xfrm>
            <a:off x="1115616" y="987574"/>
            <a:ext cx="7554070" cy="4048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Verdana"/>
              <a:buChar char="●"/>
            </a:pPr>
            <a:r>
              <a:rPr lang="en-US" altLang="ko-KR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CNN</a:t>
            </a:r>
            <a:r>
              <a: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이 이미지 처리 작업에 대한 사전 지식</a:t>
            </a:r>
            <a:r>
              <a:rPr lang="en-US" altLang="ko-KR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정보</a:t>
            </a:r>
            <a:r>
              <a:rPr lang="en-US" altLang="ko-KR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을 무한히 강력하게 가지고 있다</a:t>
            </a:r>
            <a:r>
              <a:rPr lang="en-US" altLang="ko-KR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marL="457200" indent="-3365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여기서 사전 지식</a:t>
            </a:r>
            <a:r>
              <a:rPr lang="en-US" altLang="ko-KR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정보</a:t>
            </a:r>
            <a:r>
              <a:rPr lang="en-US" altLang="ko-KR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는 모델이 데이터를 학습하기 전에 이미 알고 있는 정보를 의미</a:t>
            </a:r>
            <a:r>
              <a:rPr lang="en-US" altLang="ko-KR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453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18877" y="31168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Sparse Interaction</a:t>
            </a:r>
            <a:endParaRPr lang="ko-KR" alt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" name="Google Shape;248;p24">
            <a:extLst>
              <a:ext uri="{FF2B5EF4-FFF2-40B4-BE49-F238E27FC236}">
                <a16:creationId xmlns:a16="http://schemas.microsoft.com/office/drawing/2014/main" id="{BC5998F5-F36A-A11B-1AEF-782086588AC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640" y="1643351"/>
            <a:ext cx="6871249" cy="3125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4D59011-91C3-6E12-BBFA-5088A8BD072A}"/>
              </a:ext>
            </a:extLst>
          </p:cNvPr>
          <p:cNvSpPr/>
          <p:nvPr/>
        </p:nvSpPr>
        <p:spPr>
          <a:xfrm>
            <a:off x="1139267" y="836481"/>
            <a:ext cx="7180410" cy="569896"/>
          </a:xfrm>
          <a:prstGeom prst="round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Google Shape;604;p80">
            <a:extLst>
              <a:ext uri="{FF2B5EF4-FFF2-40B4-BE49-F238E27FC236}">
                <a16:creationId xmlns:a16="http://schemas.microsoft.com/office/drawing/2014/main" id="{F12B10CD-6855-9742-B1DD-F14C1A2C6249}"/>
              </a:ext>
            </a:extLst>
          </p:cNvPr>
          <p:cNvSpPr txBox="1">
            <a:spLocks/>
          </p:cNvSpPr>
          <p:nvPr/>
        </p:nvSpPr>
        <p:spPr>
          <a:xfrm>
            <a:off x="1092273" y="854411"/>
            <a:ext cx="7554070" cy="4048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-KR" altLang="en-US" sz="1100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변수간의</a:t>
            </a:r>
            <a:r>
              <a:rPr lang="ko-KR" altLang="en-US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상호작용이 희소하게 발생하는 경우를 나타냄</a:t>
            </a:r>
            <a:r>
              <a:rPr lang="en-US" altLang="ko-KR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marL="457200" indent="-3365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Verdana"/>
              <a:buChar char="●"/>
            </a:pPr>
            <a:r>
              <a:rPr lang="en-US" altLang="ko-KR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Weight</a:t>
            </a:r>
            <a:r>
              <a:rPr lang="ko-KR" altLang="en-US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Value (</a:t>
            </a:r>
            <a:r>
              <a:rPr lang="ko-KR" altLang="en-US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가중치 값</a:t>
            </a:r>
            <a:r>
              <a:rPr lang="en-US" altLang="ko-KR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이 </a:t>
            </a:r>
            <a:r>
              <a:rPr lang="ko-KR" altLang="en-US" sz="1100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안변함</a:t>
            </a:r>
            <a:r>
              <a:rPr lang="en-US" altLang="ko-KR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Sparse Interaction</a:t>
            </a:r>
            <a:r>
              <a:rPr lang="ko-KR" altLang="en-US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고려하면 </a:t>
            </a:r>
            <a:r>
              <a:rPr lang="ko-KR" altLang="en-US" sz="1100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과적합</a:t>
            </a:r>
            <a:r>
              <a:rPr lang="ko-KR" altLang="en-US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방지</a:t>
            </a:r>
            <a:r>
              <a:rPr lang="en-US" altLang="ko-KR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일반화 성능 향상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185B0-165F-E681-AC9D-51EC2276797E}"/>
              </a:ext>
            </a:extLst>
          </p:cNvPr>
          <p:cNvSpPr txBox="1"/>
          <p:nvPr/>
        </p:nvSpPr>
        <p:spPr>
          <a:xfrm>
            <a:off x="7238652" y="3308586"/>
            <a:ext cx="1509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E00868"/>
                </a:solidFill>
              </a:rPr>
              <a:t>Filter</a:t>
            </a:r>
            <a:r>
              <a:rPr lang="ko-KR" altLang="en-US" sz="1000" dirty="0">
                <a:solidFill>
                  <a:srgbClr val="E00868"/>
                </a:solidFill>
              </a:rPr>
              <a:t> 안에서 </a:t>
            </a:r>
            <a:r>
              <a:rPr lang="ko-KR" altLang="en-US" sz="1000" dirty="0" err="1">
                <a:solidFill>
                  <a:srgbClr val="E00868"/>
                </a:solidFill>
              </a:rPr>
              <a:t>볼수있는</a:t>
            </a:r>
            <a:r>
              <a:rPr lang="ko-KR" altLang="en-US" sz="1000" dirty="0">
                <a:solidFill>
                  <a:srgbClr val="E00868"/>
                </a:solidFill>
              </a:rPr>
              <a:t> 범위가 제한적</a:t>
            </a:r>
            <a:r>
              <a:rPr lang="en-US" altLang="ko-KR" sz="1000" dirty="0">
                <a:solidFill>
                  <a:srgbClr val="E00868"/>
                </a:solidFill>
              </a:rPr>
              <a:t>.</a:t>
            </a:r>
            <a:endParaRPr lang="en-KR" sz="1000" dirty="0">
              <a:solidFill>
                <a:srgbClr val="E0086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08F9E-572B-82E5-0FEF-65F713CE2CBA}"/>
              </a:ext>
            </a:extLst>
          </p:cNvPr>
          <p:cNvSpPr txBox="1"/>
          <p:nvPr/>
        </p:nvSpPr>
        <p:spPr>
          <a:xfrm>
            <a:off x="4427984" y="3664064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E00868"/>
                </a:solidFill>
              </a:rPr>
              <a:t>더 작은</a:t>
            </a:r>
            <a:endParaRPr lang="en-US" altLang="ko-KR" sz="1000" dirty="0">
              <a:solidFill>
                <a:srgbClr val="E00868"/>
              </a:solidFill>
            </a:endParaRPr>
          </a:p>
          <a:p>
            <a:r>
              <a:rPr lang="en-US" altLang="ko-KR" sz="1000" dirty="0">
                <a:solidFill>
                  <a:srgbClr val="E00868"/>
                </a:solidFill>
              </a:rPr>
              <a:t>Parameter</a:t>
            </a:r>
            <a:r>
              <a:rPr lang="ko-KR" altLang="en-US" sz="1000" dirty="0">
                <a:solidFill>
                  <a:srgbClr val="E00868"/>
                </a:solidFill>
              </a:rPr>
              <a:t>도</a:t>
            </a:r>
            <a:endParaRPr lang="en-US" altLang="ko-KR" sz="1000" dirty="0">
              <a:solidFill>
                <a:srgbClr val="E00868"/>
              </a:solidFill>
            </a:endParaRPr>
          </a:p>
          <a:p>
            <a:r>
              <a:rPr lang="ko-KR" altLang="en-US" sz="1000" dirty="0">
                <a:solidFill>
                  <a:srgbClr val="E00868"/>
                </a:solidFill>
              </a:rPr>
              <a:t>계산 가능</a:t>
            </a:r>
            <a:endParaRPr lang="en-US" altLang="ko-KR" sz="1000" dirty="0">
              <a:solidFill>
                <a:srgbClr val="E00868"/>
              </a:solidFill>
            </a:endParaRPr>
          </a:p>
          <a:p>
            <a:endParaRPr lang="en-KR" sz="1000" dirty="0">
              <a:solidFill>
                <a:srgbClr val="E00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1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18877" y="31168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Parameter Sharing</a:t>
            </a:r>
            <a:endParaRPr lang="ko-KR" alt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255;p25">
            <a:extLst>
              <a:ext uri="{FF2B5EF4-FFF2-40B4-BE49-F238E27FC236}">
                <a16:creationId xmlns:a16="http://schemas.microsoft.com/office/drawing/2014/main" id="{1594542B-F8EA-E4E8-A13D-2D6F929EED2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2256" y="931894"/>
            <a:ext cx="8114064" cy="3487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1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18877" y="31168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Equivariance</a:t>
            </a:r>
            <a:r>
              <a:rPr lang="ko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–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 이동 불변성</a:t>
            </a:r>
          </a:p>
        </p:txBody>
      </p:sp>
      <p:pic>
        <p:nvPicPr>
          <p:cNvPr id="4" name="Google Shape;262;p26">
            <a:extLst>
              <a:ext uri="{FF2B5EF4-FFF2-40B4-BE49-F238E27FC236}">
                <a16:creationId xmlns:a16="http://schemas.microsoft.com/office/drawing/2014/main" id="{D3A067A7-0FCF-4413-4277-8482DC183F1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142" y="1124828"/>
            <a:ext cx="7971290" cy="36644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22C4A-8C5D-BDEC-8642-CF4F926B2881}"/>
              </a:ext>
            </a:extLst>
          </p:cNvPr>
          <p:cNvSpPr txBox="1"/>
          <p:nvPr/>
        </p:nvSpPr>
        <p:spPr>
          <a:xfrm>
            <a:off x="5868144" y="1253398"/>
            <a:ext cx="2448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E00868"/>
                </a:solidFill>
              </a:rPr>
              <a:t>같은 특징을 가진 애들이 이동해도 찾음</a:t>
            </a:r>
            <a:endParaRPr lang="en-KR" sz="1000" dirty="0">
              <a:solidFill>
                <a:srgbClr val="E0086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4C660-1F29-8ED7-3F4C-939D2F4245D9}"/>
              </a:ext>
            </a:extLst>
          </p:cNvPr>
          <p:cNvSpPr txBox="1"/>
          <p:nvPr/>
        </p:nvSpPr>
        <p:spPr>
          <a:xfrm>
            <a:off x="5535457" y="4394016"/>
            <a:ext cx="24482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E00868"/>
                </a:solidFill>
              </a:rPr>
              <a:t>이 현상들은 </a:t>
            </a:r>
            <a:r>
              <a:rPr lang="en-US" altLang="ko-KR" sz="1000" dirty="0">
                <a:solidFill>
                  <a:srgbClr val="E00868"/>
                </a:solidFill>
              </a:rPr>
              <a:t>augmentation</a:t>
            </a:r>
            <a:r>
              <a:rPr lang="ko-KR" altLang="en-US" sz="1000" dirty="0">
                <a:solidFill>
                  <a:srgbClr val="E00868"/>
                </a:solidFill>
              </a:rPr>
              <a:t>에서 보완</a:t>
            </a:r>
            <a:r>
              <a:rPr lang="en-US" altLang="ko-KR" sz="1000" dirty="0">
                <a:solidFill>
                  <a:srgbClr val="E00868"/>
                </a:solidFill>
              </a:rPr>
              <a:t>.</a:t>
            </a:r>
          </a:p>
          <a:p>
            <a:r>
              <a:rPr lang="en-US" altLang="ko-KR" sz="800" dirty="0">
                <a:solidFill>
                  <a:srgbClr val="E00868"/>
                </a:solidFill>
              </a:rPr>
              <a:t>-</a:t>
            </a:r>
            <a:r>
              <a:rPr lang="ko-KR" altLang="en-US" sz="800" dirty="0">
                <a:solidFill>
                  <a:srgbClr val="E00868"/>
                </a:solidFill>
              </a:rPr>
              <a:t> 기존의 학습 데이터를 변형하여 새로운 학습 데이터를 생성하는 과정</a:t>
            </a:r>
            <a:endParaRPr lang="en-KR" sz="800" dirty="0">
              <a:solidFill>
                <a:srgbClr val="E00868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D7EE45-90B0-78DE-5838-5B0792D1540D}"/>
              </a:ext>
            </a:extLst>
          </p:cNvPr>
          <p:cNvSpPr/>
          <p:nvPr/>
        </p:nvSpPr>
        <p:spPr>
          <a:xfrm>
            <a:off x="1139267" y="761993"/>
            <a:ext cx="5376949" cy="369597"/>
          </a:xfrm>
          <a:prstGeom prst="round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Google Shape;604;p80">
            <a:extLst>
              <a:ext uri="{FF2B5EF4-FFF2-40B4-BE49-F238E27FC236}">
                <a16:creationId xmlns:a16="http://schemas.microsoft.com/office/drawing/2014/main" id="{CBF052C0-2A91-71DC-D995-AE45C83A669D}"/>
              </a:ext>
            </a:extLst>
          </p:cNvPr>
          <p:cNvSpPr txBox="1">
            <a:spLocks/>
          </p:cNvSpPr>
          <p:nvPr/>
        </p:nvSpPr>
        <p:spPr>
          <a:xfrm>
            <a:off x="1092273" y="771550"/>
            <a:ext cx="5423943" cy="4048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-KR" altLang="en-US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입력 데이터에 대한 변환 </a:t>
            </a:r>
            <a:r>
              <a:rPr lang="en-US" altLang="ko-KR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이동</a:t>
            </a:r>
            <a:r>
              <a:rPr lang="en-US" altLang="ko-KR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이 모델에 출력에 동일한 변환을 일으킨다</a:t>
            </a:r>
            <a:r>
              <a:rPr lang="en-US" altLang="ko-KR" sz="11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8788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18877" y="31168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Parameter Sharing</a:t>
            </a:r>
            <a:endParaRPr lang="ko-KR" alt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271;p27">
            <a:extLst>
              <a:ext uri="{FF2B5EF4-FFF2-40B4-BE49-F238E27FC236}">
                <a16:creationId xmlns:a16="http://schemas.microsoft.com/office/drawing/2014/main" id="{C76DE9AB-4D6B-48DA-CB51-AABB087A90A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7060" y="882464"/>
            <a:ext cx="6204594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95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18877" y="31168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Invariance to Local Translation</a:t>
            </a:r>
            <a:endParaRPr lang="ko-KR" alt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Google Shape;283;p29">
            <a:extLst>
              <a:ext uri="{FF2B5EF4-FFF2-40B4-BE49-F238E27FC236}">
                <a16:creationId xmlns:a16="http://schemas.microsoft.com/office/drawing/2014/main" id="{6783A91F-3642-74ED-0094-50586902275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3608" y="916077"/>
            <a:ext cx="7735702" cy="3624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38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탄생 배경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7;p2">
            <a:extLst>
              <a:ext uri="{FF2B5EF4-FFF2-40B4-BE49-F238E27FC236}">
                <a16:creationId xmlns:a16="http://schemas.microsoft.com/office/drawing/2014/main" id="{92D99590-B966-6A1F-E557-BB4E80B2A2F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1" y="1136675"/>
            <a:ext cx="4118903" cy="33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8;p2">
            <a:extLst>
              <a:ext uri="{FF2B5EF4-FFF2-40B4-BE49-F238E27FC236}">
                <a16:creationId xmlns:a16="http://schemas.microsoft.com/office/drawing/2014/main" id="{70801F2B-6E92-9C48-FBB1-0EF90725CDA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81304" y="1136675"/>
            <a:ext cx="3757895" cy="3250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53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512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CNN Architecture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23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71600" y="663307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LeNet 5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66;p2">
            <a:extLst>
              <a:ext uri="{FF2B5EF4-FFF2-40B4-BE49-F238E27FC236}">
                <a16:creationId xmlns:a16="http://schemas.microsoft.com/office/drawing/2014/main" id="{F5498227-C8CA-65F8-C143-00F8B88EEB7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1178593"/>
            <a:ext cx="7751575" cy="2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7;p2">
            <a:extLst>
              <a:ext uri="{FF2B5EF4-FFF2-40B4-BE49-F238E27FC236}">
                <a16:creationId xmlns:a16="http://schemas.microsoft.com/office/drawing/2014/main" id="{6D91CAC4-5362-760D-64EB-FEECF28CD9A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77987" y="3434418"/>
            <a:ext cx="4510050" cy="1246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1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4550" y="55417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74;p3">
            <a:extLst>
              <a:ext uri="{FF2B5EF4-FFF2-40B4-BE49-F238E27FC236}">
                <a16:creationId xmlns:a16="http://schemas.microsoft.com/office/drawing/2014/main" id="{6DE839B4-6248-81C8-06F7-2AA7FF15821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4875" y="1716375"/>
            <a:ext cx="6434250" cy="28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5;p3">
            <a:extLst>
              <a:ext uri="{FF2B5EF4-FFF2-40B4-BE49-F238E27FC236}">
                <a16:creationId xmlns:a16="http://schemas.microsoft.com/office/drawing/2014/main" id="{4703839B-2425-7869-29FD-6C5BFFE7F720}"/>
              </a:ext>
            </a:extLst>
          </p:cNvPr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ImageNet ILSVRC(Large Scale Visual Recognition Challenge) winners</a:t>
            </a:r>
            <a:endParaRPr sz="14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82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4550" y="55417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82;p4">
            <a:extLst>
              <a:ext uri="{FF2B5EF4-FFF2-40B4-BE49-F238E27FC236}">
                <a16:creationId xmlns:a16="http://schemas.microsoft.com/office/drawing/2014/main" id="{198349B0-61A6-B1E3-27CF-300ADB25D4B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3608" y="1047304"/>
            <a:ext cx="7281088" cy="3577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703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4550" y="55417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89;p5">
            <a:extLst>
              <a:ext uri="{FF2B5EF4-FFF2-40B4-BE49-F238E27FC236}">
                <a16:creationId xmlns:a16="http://schemas.microsoft.com/office/drawing/2014/main" id="{389F9210-728D-37ED-1669-23E259A1134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1888" y="1725175"/>
            <a:ext cx="6360224" cy="26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0;p5">
            <a:extLst>
              <a:ext uri="{FF2B5EF4-FFF2-40B4-BE49-F238E27FC236}">
                <a16:creationId xmlns:a16="http://schemas.microsoft.com/office/drawing/2014/main" id="{6439F8B8-282F-3D36-2B23-05301AB94C1C}"/>
              </a:ext>
            </a:extLst>
          </p:cNvPr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아래 네트워크를 쪼개서 GPU로 병렬처리</a:t>
            </a:r>
            <a:endParaRPr sz="14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676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4550" y="55417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98;p6">
            <a:extLst>
              <a:ext uri="{FF2B5EF4-FFF2-40B4-BE49-F238E27FC236}">
                <a16:creationId xmlns:a16="http://schemas.microsoft.com/office/drawing/2014/main" id="{9C4AE15A-F745-F50D-7AFA-581B657B4F3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8913" y="1207125"/>
            <a:ext cx="6506175" cy="34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7;p6">
            <a:extLst>
              <a:ext uri="{FF2B5EF4-FFF2-40B4-BE49-F238E27FC236}">
                <a16:creationId xmlns:a16="http://schemas.microsoft.com/office/drawing/2014/main" id="{59F03CA3-0E4C-27EC-457C-A7EE7004875F}"/>
              </a:ext>
            </a:extLst>
          </p:cNvPr>
          <p:cNvSpPr txBox="1"/>
          <p:nvPr/>
        </p:nvSpPr>
        <p:spPr>
          <a:xfrm>
            <a:off x="0" y="47343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https://www.learnopencv.com/number-of-parameters-and-tensor-sizes-in-convolutional-neural-network/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643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4550" y="55417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AlexNet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7;p6">
            <a:extLst>
              <a:ext uri="{FF2B5EF4-FFF2-40B4-BE49-F238E27FC236}">
                <a16:creationId xmlns:a16="http://schemas.microsoft.com/office/drawing/2014/main" id="{59F03CA3-0E4C-27EC-457C-A7EE7004875F}"/>
              </a:ext>
            </a:extLst>
          </p:cNvPr>
          <p:cNvSpPr txBox="1"/>
          <p:nvPr/>
        </p:nvSpPr>
        <p:spPr>
          <a:xfrm>
            <a:off x="0" y="47343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https://www.learnopencv.com/number-of-parameters-and-tensor-sizes-in-convolutional-neural-network/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06;p7">
            <a:extLst>
              <a:ext uri="{FF2B5EF4-FFF2-40B4-BE49-F238E27FC236}">
                <a16:creationId xmlns:a16="http://schemas.microsoft.com/office/drawing/2014/main" id="{F350869B-1296-91BB-7C99-2029E3B738E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3510" y="1125472"/>
            <a:ext cx="7622052" cy="341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182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ZFNet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13;p8">
            <a:extLst>
              <a:ext uri="{FF2B5EF4-FFF2-40B4-BE49-F238E27FC236}">
                <a16:creationId xmlns:a16="http://schemas.microsoft.com/office/drawing/2014/main" id="{80B355AB-AC25-FE14-B926-81BFA6626B7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4525" y="965900"/>
            <a:ext cx="5634949" cy="28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4;p8">
            <a:extLst>
              <a:ext uri="{FF2B5EF4-FFF2-40B4-BE49-F238E27FC236}">
                <a16:creationId xmlns:a16="http://schemas.microsoft.com/office/drawing/2014/main" id="{4F73DA17-60B8-1B0D-FE4B-F7CE3159A5E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76213" y="3767050"/>
            <a:ext cx="6191580" cy="101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06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1;p9">
            <a:extLst>
              <a:ext uri="{FF2B5EF4-FFF2-40B4-BE49-F238E27FC236}">
                <a16:creationId xmlns:a16="http://schemas.microsoft.com/office/drawing/2014/main" id="{B28101A0-9850-F01C-6ECD-34C7E1590BFD}"/>
              </a:ext>
            </a:extLst>
          </p:cNvPr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ImageNet ILSVRC(Large Scale Visual Recognition Challenge) winners</a:t>
            </a:r>
            <a:endParaRPr sz="1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22;p9">
            <a:extLst>
              <a:ext uri="{FF2B5EF4-FFF2-40B4-BE49-F238E27FC236}">
                <a16:creationId xmlns:a16="http://schemas.microsoft.com/office/drawing/2014/main" id="{0E2C1D53-B92F-6E94-A3DD-4BF3610C4D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0150" y="1642325"/>
            <a:ext cx="6665624" cy="287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581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29;p10">
            <a:extLst>
              <a:ext uri="{FF2B5EF4-FFF2-40B4-BE49-F238E27FC236}">
                <a16:creationId xmlns:a16="http://schemas.microsoft.com/office/drawing/2014/main" id="{9B58689D-FDA5-706E-4244-57C93F76533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9025" y="915566"/>
            <a:ext cx="688595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;p10">
            <a:extLst>
              <a:ext uri="{FF2B5EF4-FFF2-40B4-BE49-F238E27FC236}">
                <a16:creationId xmlns:a16="http://schemas.microsoft.com/office/drawing/2014/main" id="{CD965E78-CE1E-4420-B03F-71001464F991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“Very Deep Convolutional Networks for Large-Scale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826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430;p54">
            <a:extLst>
              <a:ext uri="{FF2B5EF4-FFF2-40B4-BE49-F238E27FC236}">
                <a16:creationId xmlns:a16="http://schemas.microsoft.com/office/drawing/2014/main" id="{7A2C074C-9AFC-0B7A-8881-E74C270F405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10971"/>
          <a:stretch/>
        </p:blipFill>
        <p:spPr>
          <a:xfrm>
            <a:off x="971600" y="772935"/>
            <a:ext cx="7526670" cy="33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7;p3">
            <a:extLst>
              <a:ext uri="{FF2B5EF4-FFF2-40B4-BE49-F238E27FC236}">
                <a16:creationId xmlns:a16="http://schemas.microsoft.com/office/drawing/2014/main" id="{7210A8FA-BEEC-D21D-07BF-C140A557C24B}"/>
              </a:ext>
            </a:extLst>
          </p:cNvPr>
          <p:cNvSpPr txBox="1"/>
          <p:nvPr/>
        </p:nvSpPr>
        <p:spPr>
          <a:xfrm>
            <a:off x="895011" y="4083519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이미지와 같은 공간적인 특징을 가지는 고차원 데이터 처리를 위한 Neural Net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각 필터가 가중치를 가지며 Filter 단위로 파라미터를 공유하는 특징이 있다.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954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30;p10">
            <a:extLst>
              <a:ext uri="{FF2B5EF4-FFF2-40B4-BE49-F238E27FC236}">
                <a16:creationId xmlns:a16="http://schemas.microsoft.com/office/drawing/2014/main" id="{CD965E78-CE1E-4420-B03F-71001464F991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“Very Deep Convolutional Networks for Large-Scale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7;p11">
            <a:extLst>
              <a:ext uri="{FF2B5EF4-FFF2-40B4-BE49-F238E27FC236}">
                <a16:creationId xmlns:a16="http://schemas.microsoft.com/office/drawing/2014/main" id="{C1E28072-70F4-6DEE-E9B7-5FFC38672F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3688" y="699542"/>
            <a:ext cx="2555774" cy="39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11">
            <a:extLst>
              <a:ext uri="{FF2B5EF4-FFF2-40B4-BE49-F238E27FC236}">
                <a16:creationId xmlns:a16="http://schemas.microsoft.com/office/drawing/2014/main" id="{A58E0E83-6144-7290-7083-26AA62D416A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600" y="902635"/>
            <a:ext cx="3781173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41;p11">
            <a:extLst>
              <a:ext uri="{FF2B5EF4-FFF2-40B4-BE49-F238E27FC236}">
                <a16:creationId xmlns:a16="http://schemas.microsoft.com/office/drawing/2014/main" id="{0D6D8DD1-BF86-DE5E-56DC-18DBF87420B8}"/>
              </a:ext>
            </a:extLst>
          </p:cNvPr>
          <p:cNvCxnSpPr/>
          <p:nvPr/>
        </p:nvCxnSpPr>
        <p:spPr>
          <a:xfrm>
            <a:off x="5004125" y="2216135"/>
            <a:ext cx="1191600" cy="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" name="Google Shape;142;p11">
            <a:extLst>
              <a:ext uri="{FF2B5EF4-FFF2-40B4-BE49-F238E27FC236}">
                <a16:creationId xmlns:a16="http://schemas.microsoft.com/office/drawing/2014/main" id="{00B7AB67-F83A-6B99-1E7B-06E501F1086A}"/>
              </a:ext>
            </a:extLst>
          </p:cNvPr>
          <p:cNvSpPr txBox="1"/>
          <p:nvPr/>
        </p:nvSpPr>
        <p:spPr>
          <a:xfrm>
            <a:off x="5178125" y="1794285"/>
            <a:ext cx="8436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VGG16</a:t>
            </a:r>
            <a:endParaRPr sz="1400" b="1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04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30;p10">
            <a:extLst>
              <a:ext uri="{FF2B5EF4-FFF2-40B4-BE49-F238E27FC236}">
                <a16:creationId xmlns:a16="http://schemas.microsoft.com/office/drawing/2014/main" id="{CD965E78-CE1E-4420-B03F-71001464F991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“Very Deep Convolutional Networks for Large-Scale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50;p12">
            <a:extLst>
              <a:ext uri="{FF2B5EF4-FFF2-40B4-BE49-F238E27FC236}">
                <a16:creationId xmlns:a16="http://schemas.microsoft.com/office/drawing/2014/main" id="{755062F9-CA32-0AE1-08A8-9B02A1ED9E1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150" y="1170125"/>
            <a:ext cx="8275694" cy="333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30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30;p10">
            <a:extLst>
              <a:ext uri="{FF2B5EF4-FFF2-40B4-BE49-F238E27FC236}">
                <a16:creationId xmlns:a16="http://schemas.microsoft.com/office/drawing/2014/main" id="{CD965E78-CE1E-4420-B03F-71001464F991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“Very Deep Convolutional Networks for Large-Scale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158;p13">
            <a:extLst>
              <a:ext uri="{FF2B5EF4-FFF2-40B4-BE49-F238E27FC236}">
                <a16:creationId xmlns:a16="http://schemas.microsoft.com/office/drawing/2014/main" id="{8CD40CD6-3A70-5CD3-E6D8-685EF8B589D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4375" y="1170125"/>
            <a:ext cx="7035252" cy="34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328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5;p14">
            <a:extLst>
              <a:ext uri="{FF2B5EF4-FFF2-40B4-BE49-F238E27FC236}">
                <a16:creationId xmlns:a16="http://schemas.microsoft.com/office/drawing/2014/main" id="{D78EC236-3411-E25C-BF2A-55EB5AFD2080}"/>
              </a:ext>
            </a:extLst>
          </p:cNvPr>
          <p:cNvSpPr txBox="1"/>
          <p:nvPr/>
        </p:nvSpPr>
        <p:spPr>
          <a:xfrm>
            <a:off x="311700" y="3646350"/>
            <a:ext cx="83376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5x5 와 (3x3)x2 필터는 같은 영역(Receptive Field)을 처리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층이 깊어져 ReLU 같은 Activation function(비선형성) 추가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166;p14">
            <a:extLst>
              <a:ext uri="{FF2B5EF4-FFF2-40B4-BE49-F238E27FC236}">
                <a16:creationId xmlns:a16="http://schemas.microsoft.com/office/drawing/2014/main" id="{A5D21189-AFF8-436E-8E9C-1B2467B8DAB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1617" y="1580606"/>
            <a:ext cx="5036281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7;p14">
            <a:extLst>
              <a:ext uri="{FF2B5EF4-FFF2-40B4-BE49-F238E27FC236}">
                <a16:creationId xmlns:a16="http://schemas.microsoft.com/office/drawing/2014/main" id="{CD4481F4-B3D6-6322-DFBD-4F34D8F45F0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1700" y="1661900"/>
            <a:ext cx="3166650" cy="1360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88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 - VGGNet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72;p15">
            <a:extLst>
              <a:ext uri="{FF2B5EF4-FFF2-40B4-BE49-F238E27FC236}">
                <a16:creationId xmlns:a16="http://schemas.microsoft.com/office/drawing/2014/main" id="{E3CF95C2-ED77-7920-CFD2-E942B9504D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469" y="987574"/>
            <a:ext cx="8178035" cy="3723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74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GoogLeNet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82;p16">
            <a:extLst>
              <a:ext uri="{FF2B5EF4-FFF2-40B4-BE49-F238E27FC236}">
                <a16:creationId xmlns:a16="http://schemas.microsoft.com/office/drawing/2014/main" id="{63D1F457-0292-892E-6A1D-DEAD6B1C5789}"/>
              </a:ext>
            </a:extLst>
          </p:cNvPr>
          <p:cNvSpPr txBox="1"/>
          <p:nvPr/>
        </p:nvSpPr>
        <p:spPr>
          <a:xfrm>
            <a:off x="1052733" y="95969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ImageNet ILSVRC(Large Scale Visual Recognition Challenge) winners</a:t>
            </a:r>
            <a:endParaRPr sz="1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83;p16">
            <a:extLst>
              <a:ext uri="{FF2B5EF4-FFF2-40B4-BE49-F238E27FC236}">
                <a16:creationId xmlns:a16="http://schemas.microsoft.com/office/drawing/2014/main" id="{6BE31F4F-BFE4-D7AE-6B1E-C0356D3AAC2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3608" y="1584295"/>
            <a:ext cx="7273154" cy="319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3657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GoogLeNet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91;p17">
            <a:extLst>
              <a:ext uri="{FF2B5EF4-FFF2-40B4-BE49-F238E27FC236}">
                <a16:creationId xmlns:a16="http://schemas.microsoft.com/office/drawing/2014/main" id="{59EB7304-EABE-5C69-C2AE-DF044016116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9155" y="972731"/>
            <a:ext cx="7025690" cy="34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2;p17">
            <a:extLst>
              <a:ext uri="{FF2B5EF4-FFF2-40B4-BE49-F238E27FC236}">
                <a16:creationId xmlns:a16="http://schemas.microsoft.com/office/drawing/2014/main" id="{05A94178-E982-618A-FE28-FCA6107564D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72253" y="915200"/>
            <a:ext cx="1038000" cy="3896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72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GoogLeNet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9;p18">
            <a:extLst>
              <a:ext uri="{FF2B5EF4-FFF2-40B4-BE49-F238E27FC236}">
                <a16:creationId xmlns:a16="http://schemas.microsoft.com/office/drawing/2014/main" id="{9F652B92-73F9-9610-4F20-7F094BDDFCBF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“Going Deeper with Convolutions”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00;p18">
            <a:extLst>
              <a:ext uri="{FF2B5EF4-FFF2-40B4-BE49-F238E27FC236}">
                <a16:creationId xmlns:a16="http://schemas.microsoft.com/office/drawing/2014/main" id="{2681D1DE-C4C2-186E-EDC4-EFC6CDB1AC5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6696" y="1076944"/>
            <a:ext cx="7646919" cy="34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17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GoogLeNet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9;p18">
            <a:extLst>
              <a:ext uri="{FF2B5EF4-FFF2-40B4-BE49-F238E27FC236}">
                <a16:creationId xmlns:a16="http://schemas.microsoft.com/office/drawing/2014/main" id="{9F652B92-73F9-9610-4F20-7F094BDDFCBF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“Going Deeper with Convolutions”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208;p19">
            <a:extLst>
              <a:ext uri="{FF2B5EF4-FFF2-40B4-BE49-F238E27FC236}">
                <a16:creationId xmlns:a16="http://schemas.microsoft.com/office/drawing/2014/main" id="{8FA5689B-A1C0-9E9B-E768-E8D327A340A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213" y="1360275"/>
            <a:ext cx="6982376" cy="303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GoogLeNet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9;p18">
            <a:extLst>
              <a:ext uri="{FF2B5EF4-FFF2-40B4-BE49-F238E27FC236}">
                <a16:creationId xmlns:a16="http://schemas.microsoft.com/office/drawing/2014/main" id="{9F652B92-73F9-9610-4F20-7F094BDDFCBF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“Going Deeper with Convolutions”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16;p20">
            <a:extLst>
              <a:ext uri="{FF2B5EF4-FFF2-40B4-BE49-F238E27FC236}">
                <a16:creationId xmlns:a16="http://schemas.microsoft.com/office/drawing/2014/main" id="{08436797-9A09-B17B-2C59-24B63413F53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0750" y="1131590"/>
            <a:ext cx="6642502" cy="34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30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CNN Architecture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85;p4">
            <a:extLst>
              <a:ext uri="{FF2B5EF4-FFF2-40B4-BE49-F238E27FC236}">
                <a16:creationId xmlns:a16="http://schemas.microsoft.com/office/drawing/2014/main" id="{359EB735-A5D7-5792-E6DB-394BC15C01EC}"/>
              </a:ext>
            </a:extLst>
          </p:cNvPr>
          <p:cNvSpPr txBox="1"/>
          <p:nvPr/>
        </p:nvSpPr>
        <p:spPr>
          <a:xfrm>
            <a:off x="964034" y="3744320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ImageNet challenge를 반복하며 다양한 모델들이 개발되었다.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86;p4">
            <a:extLst>
              <a:ext uri="{FF2B5EF4-FFF2-40B4-BE49-F238E27FC236}">
                <a16:creationId xmlns:a16="http://schemas.microsoft.com/office/drawing/2014/main" id="{28D19830-17BE-6D55-054F-85738FFB627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4034" y="840120"/>
            <a:ext cx="8136399" cy="2904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393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GoogLeNet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9;p18">
            <a:extLst>
              <a:ext uri="{FF2B5EF4-FFF2-40B4-BE49-F238E27FC236}">
                <a16:creationId xmlns:a16="http://schemas.microsoft.com/office/drawing/2014/main" id="{9F652B92-73F9-9610-4F20-7F094BDDFCBF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“Going Deeper with Convolutions”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24;p21">
            <a:extLst>
              <a:ext uri="{FF2B5EF4-FFF2-40B4-BE49-F238E27FC236}">
                <a16:creationId xmlns:a16="http://schemas.microsoft.com/office/drawing/2014/main" id="{8977B240-5A59-94C6-D0B6-74961586A73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2450" y="1324783"/>
            <a:ext cx="8079088" cy="3335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920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GoogLeNet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9;p18">
            <a:extLst>
              <a:ext uri="{FF2B5EF4-FFF2-40B4-BE49-F238E27FC236}">
                <a16:creationId xmlns:a16="http://schemas.microsoft.com/office/drawing/2014/main" id="{9F652B92-73F9-9610-4F20-7F094BDDFCBF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“Going Deeper with Convolutions”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32;p22">
            <a:extLst>
              <a:ext uri="{FF2B5EF4-FFF2-40B4-BE49-F238E27FC236}">
                <a16:creationId xmlns:a16="http://schemas.microsoft.com/office/drawing/2014/main" id="{F5BB46A7-95F4-8FA0-A4EE-86E2FA312A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1131590"/>
            <a:ext cx="8090182" cy="3233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309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GoogLeNet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9;p18">
            <a:extLst>
              <a:ext uri="{FF2B5EF4-FFF2-40B4-BE49-F238E27FC236}">
                <a16:creationId xmlns:a16="http://schemas.microsoft.com/office/drawing/2014/main" id="{9F652B92-73F9-9610-4F20-7F094BDDFCBF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“Going Deeper with Convolutions”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40;p23">
            <a:extLst>
              <a:ext uri="{FF2B5EF4-FFF2-40B4-BE49-F238E27FC236}">
                <a16:creationId xmlns:a16="http://schemas.microsoft.com/office/drawing/2014/main" id="{C5A3B529-2024-AA81-EDE7-ECCAB04D4F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7575" y="1357318"/>
            <a:ext cx="8839200" cy="3166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70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GoogLeNet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9;p18">
            <a:extLst>
              <a:ext uri="{FF2B5EF4-FFF2-40B4-BE49-F238E27FC236}">
                <a16:creationId xmlns:a16="http://schemas.microsoft.com/office/drawing/2014/main" id="{9F652B92-73F9-9610-4F20-7F094BDDFCBF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“Going Deeper with Convolutions”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48;p24">
            <a:extLst>
              <a:ext uri="{FF2B5EF4-FFF2-40B4-BE49-F238E27FC236}">
                <a16:creationId xmlns:a16="http://schemas.microsoft.com/office/drawing/2014/main" id="{8A5BCB9E-DD58-F65C-0D70-9397CFD24A6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800" y="1290277"/>
            <a:ext cx="8698052" cy="26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9;p24">
            <a:extLst>
              <a:ext uri="{FF2B5EF4-FFF2-40B4-BE49-F238E27FC236}">
                <a16:creationId xmlns:a16="http://schemas.microsoft.com/office/drawing/2014/main" id="{C67E03C0-C07A-10F4-B153-9CAF2DA1731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600" y="3872596"/>
            <a:ext cx="5908800" cy="109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544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ResNet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56;p25">
            <a:extLst>
              <a:ext uri="{FF2B5EF4-FFF2-40B4-BE49-F238E27FC236}">
                <a16:creationId xmlns:a16="http://schemas.microsoft.com/office/drawing/2014/main" id="{3D3B3CEF-9233-732F-2CA2-46782C818DA8}"/>
              </a:ext>
            </a:extLst>
          </p:cNvPr>
          <p:cNvSpPr txBox="1"/>
          <p:nvPr/>
        </p:nvSpPr>
        <p:spPr>
          <a:xfrm>
            <a:off x="944550" y="101772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ImageNet ILSVRC(Large Scale Visual Recognition Challenge) winners</a:t>
            </a:r>
            <a:endParaRPr sz="1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257;p25">
            <a:extLst>
              <a:ext uri="{FF2B5EF4-FFF2-40B4-BE49-F238E27FC236}">
                <a16:creationId xmlns:a16="http://schemas.microsoft.com/office/drawing/2014/main" id="{06B3797B-BC26-DDDF-5C9F-CA7BCBCADF4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9400" y="1642325"/>
            <a:ext cx="6305207" cy="2863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07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ResNet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64;p26">
            <a:extLst>
              <a:ext uri="{FF2B5EF4-FFF2-40B4-BE49-F238E27FC236}">
                <a16:creationId xmlns:a16="http://schemas.microsoft.com/office/drawing/2014/main" id="{15475430-DFD1-4E6B-2FDE-FDA194332B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0113" y="1096125"/>
            <a:ext cx="768376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5;p26">
            <a:extLst>
              <a:ext uri="{FF2B5EF4-FFF2-40B4-BE49-F238E27FC236}">
                <a16:creationId xmlns:a16="http://schemas.microsoft.com/office/drawing/2014/main" id="{DEBE9110-67DB-D609-E62F-3C0F7DB3D404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“Deep Residual Learning for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69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ResNet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5;p26">
            <a:extLst>
              <a:ext uri="{FF2B5EF4-FFF2-40B4-BE49-F238E27FC236}">
                <a16:creationId xmlns:a16="http://schemas.microsoft.com/office/drawing/2014/main" id="{DEBE9110-67DB-D609-E62F-3C0F7DB3D404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“Deep Residual Learning for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72;p27">
            <a:extLst>
              <a:ext uri="{FF2B5EF4-FFF2-40B4-BE49-F238E27FC236}">
                <a16:creationId xmlns:a16="http://schemas.microsoft.com/office/drawing/2014/main" id="{198B828A-5245-C3D5-D818-3BD5677D674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6088" y="1017725"/>
            <a:ext cx="6571823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694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ResNet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5;p26">
            <a:extLst>
              <a:ext uri="{FF2B5EF4-FFF2-40B4-BE49-F238E27FC236}">
                <a16:creationId xmlns:a16="http://schemas.microsoft.com/office/drawing/2014/main" id="{DEBE9110-67DB-D609-E62F-3C0F7DB3D404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“Deep Residual Learning for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81;p28">
            <a:extLst>
              <a:ext uri="{FF2B5EF4-FFF2-40B4-BE49-F238E27FC236}">
                <a16:creationId xmlns:a16="http://schemas.microsoft.com/office/drawing/2014/main" id="{F4703DBA-9D48-4EBA-DDB6-EC0A963885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700" y="1723663"/>
            <a:ext cx="7344051" cy="19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82;p28">
            <a:extLst>
              <a:ext uri="{FF2B5EF4-FFF2-40B4-BE49-F238E27FC236}">
                <a16:creationId xmlns:a16="http://schemas.microsoft.com/office/drawing/2014/main" id="{D3CA8FAB-7F8E-8DD5-3F75-72D00B54E92C}"/>
              </a:ext>
            </a:extLst>
          </p:cNvPr>
          <p:cNvSpPr txBox="1"/>
          <p:nvPr/>
        </p:nvSpPr>
        <p:spPr>
          <a:xfrm>
            <a:off x="1831825" y="1173975"/>
            <a:ext cx="18825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Block</a:t>
            </a:r>
            <a:endParaRPr sz="14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83;p28">
            <a:extLst>
              <a:ext uri="{FF2B5EF4-FFF2-40B4-BE49-F238E27FC236}">
                <a16:creationId xmlns:a16="http://schemas.microsoft.com/office/drawing/2014/main" id="{099937FF-AD94-87A5-4CCB-B6E1E8294002}"/>
              </a:ext>
            </a:extLst>
          </p:cNvPr>
          <p:cNvSpPr txBox="1"/>
          <p:nvPr/>
        </p:nvSpPr>
        <p:spPr>
          <a:xfrm>
            <a:off x="5428500" y="1173975"/>
            <a:ext cx="18825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Residual Block</a:t>
            </a:r>
            <a:endParaRPr sz="14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84;p28">
            <a:extLst>
              <a:ext uri="{FF2B5EF4-FFF2-40B4-BE49-F238E27FC236}">
                <a16:creationId xmlns:a16="http://schemas.microsoft.com/office/drawing/2014/main" id="{27B491C7-6613-1082-B493-87B6C531B5F4}"/>
              </a:ext>
            </a:extLst>
          </p:cNvPr>
          <p:cNvSpPr txBox="1"/>
          <p:nvPr/>
        </p:nvSpPr>
        <p:spPr>
          <a:xfrm>
            <a:off x="540300" y="3874950"/>
            <a:ext cx="83376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중간에 layer를 뛰어넘는 연결을 추가, </a:t>
            </a:r>
            <a:r>
              <a:rPr lang="ko" sz="1400" b="0" i="0" u="none" strike="noStrike" cap="none">
                <a:solidFill>
                  <a:srgbClr val="3C78D8"/>
                </a:solidFill>
                <a:latin typeface="Verdana"/>
                <a:ea typeface="Verdana"/>
                <a:cs typeface="Verdana"/>
                <a:sym typeface="Verdana"/>
              </a:rPr>
              <a:t>Skip connection</a:t>
            </a:r>
            <a:endParaRPr sz="1400" b="0" i="0" u="none" strike="noStrike" cap="none">
              <a:solidFill>
                <a:srgbClr val="3C78D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역전파 시 </a:t>
            </a:r>
            <a:r>
              <a:rPr lang="ko" sz="1400" b="0" i="0" u="none" strike="noStrike" cap="none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Gradient</a:t>
            </a:r>
            <a:r>
              <a:rPr lang="ko"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가 그대로 소실되지않고 전달된다.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4327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ResNet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5;p26">
            <a:extLst>
              <a:ext uri="{FF2B5EF4-FFF2-40B4-BE49-F238E27FC236}">
                <a16:creationId xmlns:a16="http://schemas.microsoft.com/office/drawing/2014/main" id="{DEBE9110-67DB-D609-E62F-3C0F7DB3D404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“Deep Residual Learning for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92;p29">
            <a:extLst>
              <a:ext uri="{FF2B5EF4-FFF2-40B4-BE49-F238E27FC236}">
                <a16:creationId xmlns:a16="http://schemas.microsoft.com/office/drawing/2014/main" id="{10E196FE-87D0-6C30-A035-D2411052515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080" y="1076943"/>
            <a:ext cx="7914577" cy="3487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49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ResNet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5;p26">
            <a:extLst>
              <a:ext uri="{FF2B5EF4-FFF2-40B4-BE49-F238E27FC236}">
                <a16:creationId xmlns:a16="http://schemas.microsoft.com/office/drawing/2014/main" id="{DEBE9110-67DB-D609-E62F-3C0F7DB3D404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“Deep Residual Learning for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300;p30">
            <a:extLst>
              <a:ext uri="{FF2B5EF4-FFF2-40B4-BE49-F238E27FC236}">
                <a16:creationId xmlns:a16="http://schemas.microsoft.com/office/drawing/2014/main" id="{29167AC7-662C-6819-C077-4C8921F32A6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984" y="1341553"/>
            <a:ext cx="8839199" cy="3290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085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Convolution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93;p5">
            <a:extLst>
              <a:ext uri="{FF2B5EF4-FFF2-40B4-BE49-F238E27FC236}">
                <a16:creationId xmlns:a16="http://schemas.microsoft.com/office/drawing/2014/main" id="{988670EB-2D1C-EA67-004A-A593766F938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2079" y="575482"/>
            <a:ext cx="3096721" cy="158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4;p5">
            <a:extLst>
              <a:ext uri="{FF2B5EF4-FFF2-40B4-BE49-F238E27FC236}">
                <a16:creationId xmlns:a16="http://schemas.microsoft.com/office/drawing/2014/main" id="{2224A9A1-1192-F694-7B8B-2621E22757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24650" y="2182650"/>
            <a:ext cx="5637080" cy="288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5;p5">
            <a:extLst>
              <a:ext uri="{FF2B5EF4-FFF2-40B4-BE49-F238E27FC236}">
                <a16:creationId xmlns:a16="http://schemas.microsoft.com/office/drawing/2014/main" id="{1BCDC3E7-7676-FA23-7099-2A2B0090E77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1700" y="2160725"/>
            <a:ext cx="2023375" cy="15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6;p5">
            <a:extLst>
              <a:ext uri="{FF2B5EF4-FFF2-40B4-BE49-F238E27FC236}">
                <a16:creationId xmlns:a16="http://schemas.microsoft.com/office/drawing/2014/main" id="{E9B13F1F-A0B7-83A6-2CF8-64ED0C26D6F4}"/>
              </a:ext>
            </a:extLst>
          </p:cNvPr>
          <p:cNvSpPr txBox="1"/>
          <p:nvPr/>
        </p:nvSpPr>
        <p:spPr>
          <a:xfrm>
            <a:off x="1155600" y="1186625"/>
            <a:ext cx="28488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이미지에 필터를 이동시키며 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연산해 결과를 얻는 연산 방법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1933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ResNet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5;p26">
            <a:extLst>
              <a:ext uri="{FF2B5EF4-FFF2-40B4-BE49-F238E27FC236}">
                <a16:creationId xmlns:a16="http://schemas.microsoft.com/office/drawing/2014/main" id="{DEBE9110-67DB-D609-E62F-3C0F7DB3D404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“Deep Residual Learning for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08;p31">
            <a:extLst>
              <a:ext uri="{FF2B5EF4-FFF2-40B4-BE49-F238E27FC236}">
                <a16:creationId xmlns:a16="http://schemas.microsoft.com/office/drawing/2014/main" id="{49EDE5BB-DDDA-07FC-79B7-559A43A702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2775" y="1110925"/>
            <a:ext cx="6158456" cy="34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84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 -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ResNet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5;p26">
            <a:extLst>
              <a:ext uri="{FF2B5EF4-FFF2-40B4-BE49-F238E27FC236}">
                <a16:creationId xmlns:a16="http://schemas.microsoft.com/office/drawing/2014/main" id="{DEBE9110-67DB-D609-E62F-3C0F7DB3D404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“Deep Residual Learning for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316;p32">
            <a:extLst>
              <a:ext uri="{FF2B5EF4-FFF2-40B4-BE49-F238E27FC236}">
                <a16:creationId xmlns:a16="http://schemas.microsoft.com/office/drawing/2014/main" id="{55B935A2-BBC2-7599-8001-D2D6CF71B90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25650" y="1318425"/>
            <a:ext cx="3888401" cy="25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7;p32">
            <a:extLst>
              <a:ext uri="{FF2B5EF4-FFF2-40B4-BE49-F238E27FC236}">
                <a16:creationId xmlns:a16="http://schemas.microsoft.com/office/drawing/2014/main" id="{2F76F35E-0F65-83BF-8664-284DF98E464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1700" y="1304450"/>
            <a:ext cx="4793490" cy="1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8;p32">
            <a:extLst>
              <a:ext uri="{FF2B5EF4-FFF2-40B4-BE49-F238E27FC236}">
                <a16:creationId xmlns:a16="http://schemas.microsoft.com/office/drawing/2014/main" id="{7CBFF287-7ED7-F49A-CB14-5ACFB6821BD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3129" y="2995475"/>
            <a:ext cx="2452625" cy="142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66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 Architecture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457445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CNN Architecture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5;p26">
            <a:extLst>
              <a:ext uri="{FF2B5EF4-FFF2-40B4-BE49-F238E27FC236}">
                <a16:creationId xmlns:a16="http://schemas.microsoft.com/office/drawing/2014/main" id="{DEBE9110-67DB-D609-E62F-3C0F7DB3D404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“Deep Residual Learning for Image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25;p34">
            <a:extLst>
              <a:ext uri="{FF2B5EF4-FFF2-40B4-BE49-F238E27FC236}">
                <a16:creationId xmlns:a16="http://schemas.microsoft.com/office/drawing/2014/main" id="{4DD39C77-B4F0-CF99-C06D-A8ED6809BF9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1432199"/>
            <a:ext cx="8839196" cy="315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398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7938" y="2272099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33EDDF-FDB4-45A0-82A7-3AC181A49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195486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EE990-FE67-60E8-B766-FDC359D83D08}"/>
              </a:ext>
            </a:extLst>
          </p:cNvPr>
          <p:cNvSpPr txBox="1"/>
          <p:nvPr/>
        </p:nvSpPr>
        <p:spPr>
          <a:xfrm>
            <a:off x="4318544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Q &amp; A ?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Picture 2" descr="Google Developer Groups">
            <a:extLst>
              <a:ext uri="{FF2B5EF4-FFF2-40B4-BE49-F238E27FC236}">
                <a16:creationId xmlns:a16="http://schemas.microsoft.com/office/drawing/2014/main" id="{5D965F5E-7173-60D4-7791-75174560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4C1A4-0D61-DB49-A989-5A9243BF80B1}"/>
              </a:ext>
            </a:extLst>
          </p:cNvPr>
          <p:cNvSpPr txBox="1"/>
          <p:nvPr/>
        </p:nvSpPr>
        <p:spPr>
          <a:xfrm>
            <a:off x="0" y="3915098"/>
            <a:ext cx="5554204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-KR" altLang="en-US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1, 2</a:t>
            </a:r>
            <a:b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altLang="ko" sz="1200" u="sng" dirty="0">
                <a:solidFill>
                  <a:schemeClr val="hlink"/>
                </a:solidFill>
                <a:hlinkClick r:id="rId5"/>
              </a:rPr>
              <a:t>http://www.yes24.com/Product/Goods/34970929?Acode=101</a:t>
            </a:r>
            <a:br>
              <a:rPr lang="en-US" altLang="ko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altLang="ko" sz="1200" u="sng" dirty="0">
                <a:solidFill>
                  <a:schemeClr val="hlink"/>
                </a:solidFill>
                <a:hlinkClick r:id="rId6"/>
              </a:rPr>
              <a:t>http://www.yes24.com/Product/Goods/72173703</a:t>
            </a:r>
            <a:endParaRPr lang="en-US" sz="12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-KR" altLang="en-US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</a:t>
            </a:r>
            <a:b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altLang="ko" sz="1200" u="sng" dirty="0">
                <a:solidFill>
                  <a:schemeClr val="hlink"/>
                </a:solidFill>
                <a:hlinkClick r:id="rId7"/>
              </a:rPr>
              <a:t>https://www.edwith.org/boostcourse-dl-tensorflow/joinLectures/22150</a:t>
            </a:r>
            <a:endParaRPr lang="en-US" sz="1200" u="sng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연산</a:t>
            </a:r>
          </a:p>
        </p:txBody>
      </p:sp>
      <p:pic>
        <p:nvPicPr>
          <p:cNvPr id="7" name="Google Shape;104;p6">
            <a:extLst>
              <a:ext uri="{FF2B5EF4-FFF2-40B4-BE49-F238E27FC236}">
                <a16:creationId xmlns:a16="http://schemas.microsoft.com/office/drawing/2014/main" id="{6B459772-9AE1-2CA2-303A-8D0D61300B7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9575" y="1737075"/>
            <a:ext cx="4244849" cy="304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5;p6">
            <a:extLst>
              <a:ext uri="{FF2B5EF4-FFF2-40B4-BE49-F238E27FC236}">
                <a16:creationId xmlns:a16="http://schemas.microsoft.com/office/drawing/2014/main" id="{E8EC7AC9-5CF3-1D20-B401-15B012A82EE2}"/>
              </a:ext>
            </a:extLst>
          </p:cNvPr>
          <p:cNvSpPr txBox="1"/>
          <p:nvPr/>
        </p:nvSpPr>
        <p:spPr>
          <a:xfrm>
            <a:off x="1124900" y="101827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필더가 가중치를 가지며, 입력된 데이터와 연산된다.</a:t>
            </a:r>
            <a:r>
              <a:rPr lang="ko" altLang="en-US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altLang="ko-KR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ko-KR" altLang="en-US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보통 </a:t>
            </a:r>
            <a:r>
              <a:rPr lang="en-US" altLang="ko-KR" sz="1400" b="1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ko-KR" altLang="en-US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사용</a:t>
            </a:r>
            <a:endParaRPr lang="en-US" altLang="ko-KR" sz="1400" b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</a:t>
            </a:r>
            <a:r>
              <a:rPr lang="ko-KR" altLang="en-US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해당하는 값이 나오면 </a:t>
            </a:r>
            <a:r>
              <a:rPr lang="ko-KR" altLang="en-US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해당위치에서 </a:t>
            </a:r>
            <a:r>
              <a:rPr lang="ko-KR" altLang="en-US" sz="1400" b="1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입력값이</a:t>
            </a:r>
            <a:r>
              <a:rPr lang="ko-KR" altLang="en-US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양수</a:t>
            </a:r>
            <a:r>
              <a:rPr lang="en-US" altLang="ko-KR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즉 활성화 되었다</a:t>
            </a:r>
            <a:r>
              <a:rPr lang="en-US" altLang="ko-KR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.)</a:t>
            </a:r>
            <a:endParaRPr sz="1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961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Convolution with stride</a:t>
            </a:r>
            <a:endParaRPr lang="ko-KR" alt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112;p7">
            <a:extLst>
              <a:ext uri="{FF2B5EF4-FFF2-40B4-BE49-F238E27FC236}">
                <a16:creationId xmlns:a16="http://schemas.microsoft.com/office/drawing/2014/main" id="{DA9F35BE-D602-B9B3-63BB-3AC36978309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274" y="1536840"/>
            <a:ext cx="4281549" cy="30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3;p7">
            <a:extLst>
              <a:ext uri="{FF2B5EF4-FFF2-40B4-BE49-F238E27FC236}">
                <a16:creationId xmlns:a16="http://schemas.microsoft.com/office/drawing/2014/main" id="{232A4DC3-3183-4124-A0CB-A0D47286A4E0}"/>
              </a:ext>
            </a:extLst>
          </p:cNvPr>
          <p:cNvSpPr txBox="1"/>
          <p:nvPr/>
        </p:nvSpPr>
        <p:spPr>
          <a:xfrm>
            <a:off x="1124900" y="1018275"/>
            <a:ext cx="72549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stride</a:t>
            </a: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 크기에 따라 필터가 이동하는 크기가 정해진다.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4;p7">
            <a:extLst>
              <a:ext uri="{FF2B5EF4-FFF2-40B4-BE49-F238E27FC236}">
                <a16:creationId xmlns:a16="http://schemas.microsoft.com/office/drawing/2014/main" id="{E3D869DB-134F-5E2F-1EEC-05003743E6F9}"/>
              </a:ext>
            </a:extLst>
          </p:cNvPr>
          <p:cNvSpPr txBox="1"/>
          <p:nvPr/>
        </p:nvSpPr>
        <p:spPr>
          <a:xfrm>
            <a:off x="3357600" y="2834475"/>
            <a:ext cx="5710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ko" sz="1400" b="1" i="0" u="none" strike="noStrike" cap="non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filter size, stride</a:t>
            </a: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 크기에 따라 </a:t>
            </a:r>
            <a:r>
              <a:rPr lang="ko" sz="1400" b="1" i="0" u="none" strike="noStrike" cap="non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output size</a:t>
            </a: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 달라진다.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68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CNN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101;p6">
            <a:extLst>
              <a:ext uri="{FF2B5EF4-FFF2-40B4-BE49-F238E27FC236}">
                <a16:creationId xmlns:a16="http://schemas.microsoft.com/office/drawing/2014/main" id="{A1496833-C750-B74F-6D0E-45B93AC617A0}"/>
              </a:ext>
            </a:extLst>
          </p:cNvPr>
          <p:cNvSpPr txBox="1">
            <a:spLocks/>
          </p:cNvSpPr>
          <p:nvPr/>
        </p:nvSpPr>
        <p:spPr>
          <a:xfrm>
            <a:off x="1124900" y="454743"/>
            <a:ext cx="655751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Convolution with stride</a:t>
            </a:r>
            <a:endParaRPr lang="ko-KR" alt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121;p8">
            <a:extLst>
              <a:ext uri="{FF2B5EF4-FFF2-40B4-BE49-F238E27FC236}">
                <a16:creationId xmlns:a16="http://schemas.microsoft.com/office/drawing/2014/main" id="{5529AABC-811D-9164-4CC7-C6FB0D591A7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443" y="978492"/>
            <a:ext cx="8253540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10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프로젝트 로드맵 (PnP AI 2023-winter)" id="{CFBA56BD-3B50-DD4E-9783-9510F17F68E4}" vid="{07A4A650-14AB-4148-A8A5-CB4BA94153E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2377</TotalTime>
  <Words>1577</Words>
  <Application>Microsoft Macintosh PowerPoint</Application>
  <PresentationFormat>On-screen Show (16:9)</PresentationFormat>
  <Paragraphs>386</Paragraphs>
  <Slides>63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10X10</vt:lpstr>
      <vt:lpstr>10X10 Bold</vt:lpstr>
      <vt:lpstr>맑은 고딕</vt:lpstr>
      <vt:lpstr>Verdana</vt:lpstr>
      <vt:lpstr>a가을소풍B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김대현</cp:lastModifiedBy>
  <cp:revision>86</cp:revision>
  <dcterms:created xsi:type="dcterms:W3CDTF">2015-03-17T10:14:13Z</dcterms:created>
  <dcterms:modified xsi:type="dcterms:W3CDTF">2024-05-19T13:42:09Z</dcterms:modified>
</cp:coreProperties>
</file>